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75" r:id="rId3"/>
    <p:sldId id="257" r:id="rId4"/>
    <p:sldId id="259" r:id="rId5"/>
    <p:sldId id="276" r:id="rId6"/>
    <p:sldId id="261" r:id="rId7"/>
    <p:sldId id="258" r:id="rId8"/>
    <p:sldId id="277" r:id="rId9"/>
    <p:sldId id="278" r:id="rId10"/>
    <p:sldId id="280" r:id="rId11"/>
    <p:sldId id="283" r:id="rId12"/>
    <p:sldId id="281" r:id="rId13"/>
    <p:sldId id="282" r:id="rId14"/>
    <p:sldId id="284" r:id="rId15"/>
    <p:sldId id="266" r:id="rId16"/>
    <p:sldId id="279" r:id="rId17"/>
    <p:sldId id="260" r:id="rId18"/>
    <p:sldId id="262" r:id="rId19"/>
    <p:sldId id="263" r:id="rId20"/>
    <p:sldId id="264" r:id="rId21"/>
    <p:sldId id="265" r:id="rId22"/>
    <p:sldId id="267" r:id="rId23"/>
    <p:sldId id="268" r:id="rId24"/>
    <p:sldId id="269" r:id="rId25"/>
    <p:sldId id="270" r:id="rId26"/>
    <p:sldId id="274" r:id="rId27"/>
  </p:sldIdLst>
  <p:sldSz cx="9144000" cy="5143500" type="screen16x9"/>
  <p:notesSz cx="6858000" cy="9144000"/>
  <p:embeddedFontLst>
    <p:embeddedFont>
      <p:font typeface="Oswald" pitchFamily="2" charset="77"/>
      <p:regular r:id="rId29"/>
      <p:bold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53"/>
    <p:restoredTop sz="89879"/>
  </p:normalViewPr>
  <p:slideViewPr>
    <p:cSldViewPr snapToGrid="0">
      <p:cViewPr varScale="1">
        <p:scale>
          <a:sx n="128" d="100"/>
          <a:sy n="128" d="100"/>
        </p:scale>
        <p:origin x="168" y="304"/>
      </p:cViewPr>
      <p:guideLst>
        <p:guide orient="horz" pos="1620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9d7749dc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9d7749dc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Farbcode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HEX #3b5998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Inhalt: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Fulfillment-</a:t>
            </a:r>
            <a:r>
              <a:rPr lang="de-DE" dirty="0" err="1"/>
              <a:t>Strategy</a:t>
            </a:r>
            <a:r>
              <a:rPr lang="de-DE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Marge, Kosten und Umsatz</a:t>
            </a:r>
            <a:endParaRPr lang="de-DE" b="1" dirty="0"/>
          </a:p>
          <a:p>
            <a:pPr>
              <a:buFont typeface="+mj-lt"/>
              <a:buAutoNum type="arabicPeriod"/>
            </a:pPr>
            <a:r>
              <a:rPr lang="de-DE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Identifizierte Muster - </a:t>
            </a:r>
            <a:r>
              <a:rPr lang="de-DE" dirty="0" err="1"/>
              <a:t>Saisonalitäten</a:t>
            </a:r>
            <a:r>
              <a:rPr lang="de-DE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Korrelation und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41198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02953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6847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6292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30846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592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9a23ad0d3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9a23ad0d3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9a23ad0d3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9a23ad0d3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59bed06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59bed06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589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9d7749dc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9d7749dc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9a23ad0d3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9a23ad0d3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59bed06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59bed06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9d7749dc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9d7749dc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9d7749dc5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9d7749dc5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9d7749dc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9d7749dc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9a23ad0d3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9a23ad0d3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vllt ein paar Grafiken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d7749dc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d7749dc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de-DE" sz="800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Fulfillment-</a:t>
            </a:r>
            <a:r>
              <a:rPr lang="de-DE" sz="800" dirty="0" err="1"/>
              <a:t>Strategy</a:t>
            </a:r>
            <a:r>
              <a:rPr lang="de-DE" sz="800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Marge, Kosten und Umsatz</a:t>
            </a:r>
            <a:endParaRPr lang="de-DE" sz="800" b="1" dirty="0"/>
          </a:p>
          <a:p>
            <a:pPr>
              <a:buFont typeface="+mj-lt"/>
              <a:buAutoNum type="arabicPeriod"/>
            </a:pPr>
            <a:r>
              <a:rPr lang="de-DE" sz="800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Identifizierte Muster - </a:t>
            </a:r>
            <a:r>
              <a:rPr lang="de-DE" sz="800" dirty="0" err="1"/>
              <a:t>Saisonalitäten</a:t>
            </a:r>
            <a:r>
              <a:rPr lang="de-DE" sz="800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Korrelation und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9a23ad0d3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9a23ad0d3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Wir fokussieren uns 4 bestimmte Probleme in SCA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894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9a23ad0d3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9a23ad0d3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455F7C"/>
                </a:solidFill>
                <a:highlight>
                  <a:srgbClr val="FFFFFF"/>
                </a:highlight>
              </a:rPr>
              <a:t>#TODO Zahlen anpassen</a:t>
            </a:r>
            <a:endParaRPr sz="1800" dirty="0">
              <a:solidFill>
                <a:srgbClr val="455F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7512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314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facebook.com/projects" TargetMode="External"/><Relationship Id="rId7" Type="http://schemas.openxmlformats.org/officeDocument/2006/relationships/hyperlink" Target="https://www.cbinsights.com/research/report/future-open-source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tatista.com/statistics/270805/projected-revenue-of-open-source-software-since-2008/" TargetMode="External"/><Relationship Id="rId5" Type="http://schemas.openxmlformats.org/officeDocument/2006/relationships/hyperlink" Target="https://engineering.fb.com/2020/01/13/open-source/open-source-2019/" TargetMode="External"/><Relationship Id="rId4" Type="http://schemas.openxmlformats.org/officeDocument/2006/relationships/hyperlink" Target="https://en.wikipedia.org/wiki/PyTorch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cycolorpedia.com/3b599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s://www.cbinsights.com/research/report/future-open-source/" TargetMode="External"/><Relationship Id="rId4" Type="http://schemas.openxmlformats.org/officeDocument/2006/relationships/hyperlink" Target="https://www.statista.com/statistics/270805/projected-revenue-of-open-source-software-since-2008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-75"/>
            <a:ext cx="4572000" cy="5143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263400" y="747200"/>
            <a:ext cx="4045200" cy="213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2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Supply Chain Analytics</a:t>
            </a:r>
            <a:endParaRPr sz="2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Study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Presentation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WS2021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/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Anh-Thu Tran | Wilke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Klausing</a:t>
            </a: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| 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Toke</a:t>
            </a: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| Dinh …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691" y="1651840"/>
            <a:ext cx="1630225" cy="16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: Vorgegebene Prognose in Margin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 err="1"/>
              <a:t>Instafreight</a:t>
            </a:r>
            <a:r>
              <a:rPr lang="de-DE" dirty="0"/>
              <a:t> Forecast hier nur abbilden von 2018-2020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7384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1. Zeitreihenanalyse: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7576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2. Zeitreihenanalyse: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0857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Dashboard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1081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Erkenntnisse und Vorschläge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4077588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Danke für Eure Aufmerksamkeit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Back </a:t>
            </a:r>
            <a:r>
              <a:rPr lang="de" dirty="0" err="1">
                <a:latin typeface="Oswald"/>
                <a:ea typeface="Oswald"/>
                <a:cs typeface="Oswald"/>
                <a:sym typeface="Oswald"/>
              </a:rPr>
              <a:t>Up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58863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Concept Model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425753" y="2310283"/>
            <a:ext cx="1654380" cy="954533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Commercial Objectives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3675800" y="702931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9" name="Google Shape;159;p17"/>
          <p:cNvGrpSpPr/>
          <p:nvPr/>
        </p:nvGrpSpPr>
        <p:grpSpPr>
          <a:xfrm>
            <a:off x="7172200" y="1987806"/>
            <a:ext cx="1792200" cy="1455481"/>
            <a:chOff x="6740813" y="1744125"/>
            <a:chExt cx="1792200" cy="1728600"/>
          </a:xfrm>
        </p:grpSpPr>
        <p:sp>
          <p:nvSpPr>
            <p:cNvPr id="160" name="Google Shape;160;p17"/>
            <p:cNvSpPr/>
            <p:nvPr/>
          </p:nvSpPr>
          <p:spPr>
            <a:xfrm>
              <a:off x="6740813" y="1744125"/>
              <a:ext cx="1792200" cy="1728600"/>
            </a:xfrm>
            <a:prstGeom prst="rect">
              <a:avLst/>
            </a:prstGeom>
            <a:solidFill>
              <a:srgbClr val="8B9DC3"/>
            </a:solidFill>
            <a:ln w="9525" cap="flat" cmpd="sng">
              <a:solidFill>
                <a:srgbClr val="8B9D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Result: 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Answers to the research questions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61" name="Google Shape;16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7438" y="2661324"/>
              <a:ext cx="533500" cy="58215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62" name="Google Shape;162;p17"/>
          <p:cNvSpPr/>
          <p:nvPr/>
        </p:nvSpPr>
        <p:spPr>
          <a:xfrm>
            <a:off x="3675900" y="15936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3675800" y="246219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3675900" y="33620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3675900" y="426194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6" name="Google Shape;166;p17"/>
          <p:cNvCxnSpPr>
            <a:stCxn id="157" idx="3"/>
            <a:endCxn id="158" idx="1"/>
          </p:cNvCxnSpPr>
          <p:nvPr/>
        </p:nvCxnSpPr>
        <p:spPr>
          <a:xfrm rot="10800000" flipH="1">
            <a:off x="2080132" y="1100049"/>
            <a:ext cx="1595700" cy="16875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17"/>
          <p:cNvCxnSpPr>
            <a:stCxn id="157" idx="3"/>
            <a:endCxn id="162" idx="1"/>
          </p:cNvCxnSpPr>
          <p:nvPr/>
        </p:nvCxnSpPr>
        <p:spPr>
          <a:xfrm rot="10800000" flipH="1">
            <a:off x="2080132" y="1990749"/>
            <a:ext cx="1595700" cy="7968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17"/>
          <p:cNvCxnSpPr>
            <a:stCxn id="157" idx="3"/>
            <a:endCxn id="163" idx="1"/>
          </p:cNvCxnSpPr>
          <p:nvPr/>
        </p:nvCxnSpPr>
        <p:spPr>
          <a:xfrm>
            <a:off x="2080132" y="2787549"/>
            <a:ext cx="1595700" cy="717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9" name="Google Shape;169;p17"/>
          <p:cNvCxnSpPr>
            <a:stCxn id="157" idx="3"/>
            <a:endCxn id="164" idx="1"/>
          </p:cNvCxnSpPr>
          <p:nvPr/>
        </p:nvCxnSpPr>
        <p:spPr>
          <a:xfrm>
            <a:off x="2080132" y="2787549"/>
            <a:ext cx="1595700" cy="9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0" name="Google Shape;170;p17"/>
          <p:cNvCxnSpPr>
            <a:stCxn id="157" idx="3"/>
            <a:endCxn id="165" idx="1"/>
          </p:cNvCxnSpPr>
          <p:nvPr/>
        </p:nvCxnSpPr>
        <p:spPr>
          <a:xfrm>
            <a:off x="2080132" y="2787549"/>
            <a:ext cx="1595700" cy="18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1" name="Google Shape;171;p17"/>
          <p:cNvCxnSpPr>
            <a:stCxn id="158" idx="3"/>
            <a:endCxn id="160" idx="1"/>
          </p:cNvCxnSpPr>
          <p:nvPr/>
        </p:nvCxnSpPr>
        <p:spPr>
          <a:xfrm>
            <a:off x="5468000" y="1100131"/>
            <a:ext cx="1704300" cy="16155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2" name="Google Shape;172;p17"/>
          <p:cNvCxnSpPr>
            <a:stCxn id="165" idx="3"/>
            <a:endCxn id="160" idx="1"/>
          </p:cNvCxnSpPr>
          <p:nvPr/>
        </p:nvCxnSpPr>
        <p:spPr>
          <a:xfrm rot="10800000" flipH="1">
            <a:off x="5468100" y="2715443"/>
            <a:ext cx="1704000" cy="19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3" name="Google Shape;173;p17"/>
          <p:cNvCxnSpPr>
            <a:stCxn id="164" idx="3"/>
            <a:endCxn id="160" idx="1"/>
          </p:cNvCxnSpPr>
          <p:nvPr/>
        </p:nvCxnSpPr>
        <p:spPr>
          <a:xfrm rot="10800000" flipH="1">
            <a:off x="5468100" y="2715568"/>
            <a:ext cx="1704000" cy="10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4" name="Google Shape;174;p17"/>
          <p:cNvCxnSpPr>
            <a:stCxn id="163" idx="3"/>
            <a:endCxn id="160" idx="1"/>
          </p:cNvCxnSpPr>
          <p:nvPr/>
        </p:nvCxnSpPr>
        <p:spPr>
          <a:xfrm rot="10800000" flipH="1">
            <a:off x="5468000" y="2715693"/>
            <a:ext cx="1704300" cy="1437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5" name="Google Shape;175;p17"/>
          <p:cNvCxnSpPr>
            <a:stCxn id="162" idx="3"/>
            <a:endCxn id="160" idx="1"/>
          </p:cNvCxnSpPr>
          <p:nvPr/>
        </p:nvCxnSpPr>
        <p:spPr>
          <a:xfrm>
            <a:off x="5468100" y="1990868"/>
            <a:ext cx="1704000" cy="7248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6" name="Google Shape;176;p17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700" y="2780000"/>
            <a:ext cx="387900" cy="3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9"/>
          <p:cNvPicPr preferRelativeResize="0"/>
          <p:nvPr/>
        </p:nvPicPr>
        <p:blipFill rotWithShape="1">
          <a:blip r:embed="rId3">
            <a:alphaModFix/>
          </a:blip>
          <a:srcRect t="2999" b="41964"/>
          <a:stretch/>
        </p:blipFill>
        <p:spPr>
          <a:xfrm>
            <a:off x="6789513" y="1296226"/>
            <a:ext cx="1645174" cy="9681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9" name="Google Shape;199;p19"/>
          <p:cNvSpPr/>
          <p:nvPr/>
        </p:nvSpPr>
        <p:spPr>
          <a:xfrm>
            <a:off x="845900" y="1315150"/>
            <a:ext cx="2635800" cy="30816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Case Studies Approach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0012" y="1477387"/>
            <a:ext cx="1564017" cy="1693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5999" y="3566850"/>
            <a:ext cx="2302122" cy="7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5675" y="1477375"/>
            <a:ext cx="703800" cy="85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500" y="3001840"/>
            <a:ext cx="1406150" cy="99416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/>
          <p:nvPr/>
        </p:nvSpPr>
        <p:spPr>
          <a:xfrm>
            <a:off x="3888700" y="12316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3888782" y="194459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3888700" y="26397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3888782" y="3360003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3888782" y="4080256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-100" y="47726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Facebook (2020)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6000" y="1959850"/>
            <a:ext cx="1792200" cy="17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304400" y="2377800"/>
            <a:ext cx="1099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1366088" y="390375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5637050" y="2147550"/>
            <a:ext cx="1155300" cy="1395300"/>
          </a:xfrm>
          <a:prstGeom prst="rightArrow">
            <a:avLst>
              <a:gd name="adj1" fmla="val 50000"/>
              <a:gd name="adj2" fmla="val 53752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     Analysis</a:t>
            </a:r>
            <a:endParaRPr sz="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2539100" y="2711400"/>
            <a:ext cx="121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Identification</a:t>
            </a: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/>
          </p:nvPr>
        </p:nvSpPr>
        <p:spPr>
          <a:xfrm>
            <a:off x="7260188" y="360810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GitHub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>
                <a:latin typeface="Oswald"/>
                <a:ea typeface="Oswald"/>
                <a:cs typeface="Oswald"/>
                <a:sym typeface="Oswald"/>
              </a:rPr>
              <a:t>Results - Reasons for Companies to Invest into OSS Projects</a:t>
            </a:r>
            <a:endParaRPr sz="2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1"/>
          </p:nvPr>
        </p:nvSpPr>
        <p:spPr>
          <a:xfrm>
            <a:off x="311700" y="1519350"/>
            <a:ext cx="4090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Software Quality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Frequent Software Version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Updates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as an indicator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50% of total contributions of Facebook core contributors indicates that project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maintenance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plays a major role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Promote a Healthy Community by holding a strong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Feedback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Cycle on Codes and giving/receiving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Support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within Community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1"/>
          </p:nvPr>
        </p:nvSpPr>
        <p:spPr>
          <a:xfrm>
            <a:off x="4401850" y="1519350"/>
            <a:ext cx="4624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 Business Opportunity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Investing in OSS which coincide with own BA to strengthen future profit flows as a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long-term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objective / strategy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are not critically important in terms of direct profit, but they are critically important because of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gaining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indirect profit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from partnering with large companies such as Tesla etc.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FB’s SaaS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expands market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/ business opportunity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6" name="Google Shape;2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76" y="1481576"/>
            <a:ext cx="441425" cy="4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726" y="1481575"/>
            <a:ext cx="441425" cy="4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Team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8B0E14-3CAA-874F-8601-B259494722ED}"/>
              </a:ext>
            </a:extLst>
          </p:cNvPr>
          <p:cNvSpPr txBox="1"/>
          <p:nvPr/>
        </p:nvSpPr>
        <p:spPr>
          <a:xfrm>
            <a:off x="432233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Anh-Thu Tran</a:t>
            </a:r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0858827-0AB5-A946-B221-676B8A9D7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3" y="1376948"/>
            <a:ext cx="1964505" cy="185973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CC2938F-F4F5-A543-93C2-071DC086935A}"/>
              </a:ext>
            </a:extLst>
          </p:cNvPr>
          <p:cNvSpPr/>
          <p:nvPr/>
        </p:nvSpPr>
        <p:spPr>
          <a:xfrm>
            <a:off x="2607395" y="1387443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9F5A5C7-EF47-1449-BBFE-A155202B2AC7}"/>
              </a:ext>
            </a:extLst>
          </p:cNvPr>
          <p:cNvSpPr/>
          <p:nvPr/>
        </p:nvSpPr>
        <p:spPr>
          <a:xfrm>
            <a:off x="7060078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02CAE6-A801-704D-AC4B-71FB88E80D5E}"/>
              </a:ext>
            </a:extLst>
          </p:cNvPr>
          <p:cNvSpPr/>
          <p:nvPr/>
        </p:nvSpPr>
        <p:spPr>
          <a:xfrm>
            <a:off x="4833736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5D7B38A-A3D1-5149-B970-EE8F1E6CFD9E}"/>
              </a:ext>
            </a:extLst>
          </p:cNvPr>
          <p:cNvSpPr txBox="1"/>
          <p:nvPr/>
        </p:nvSpPr>
        <p:spPr>
          <a:xfrm>
            <a:off x="2607394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Wilke </a:t>
            </a:r>
            <a:r>
              <a:rPr lang="de-DE" b="1" dirty="0" err="1"/>
              <a:t>Klausing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66688BF-02EC-2446-B702-211517AEC76D}"/>
              </a:ext>
            </a:extLst>
          </p:cNvPr>
          <p:cNvSpPr txBox="1"/>
          <p:nvPr/>
        </p:nvSpPr>
        <p:spPr>
          <a:xfrm>
            <a:off x="7060078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Dinh</a:t>
            </a:r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…</a:t>
            </a:r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DF7A789-7B43-294B-8BCD-7492E31D9B14}"/>
              </a:ext>
            </a:extLst>
          </p:cNvPr>
          <p:cNvSpPr txBox="1"/>
          <p:nvPr/>
        </p:nvSpPr>
        <p:spPr>
          <a:xfrm>
            <a:off x="4833735" y="3316287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Toke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…</a:t>
            </a:r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70AF6C-3D18-4643-85A0-A8284B26B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3" t="16091" r="13243" b="1162"/>
          <a:stretch/>
        </p:blipFill>
        <p:spPr>
          <a:xfrm>
            <a:off x="2607394" y="1376948"/>
            <a:ext cx="1970644" cy="185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75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637" y="1075903"/>
            <a:ext cx="5684288" cy="3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>
            <a:spLocks noGrp="1"/>
          </p:cNvSpPr>
          <p:nvPr>
            <p:ph type="title" idx="4294967295"/>
          </p:nvPr>
        </p:nvSpPr>
        <p:spPr>
          <a:xfrm>
            <a:off x="124650" y="477650"/>
            <a:ext cx="90195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latin typeface="Oswald"/>
                <a:ea typeface="Oswald"/>
                <a:cs typeface="Oswald"/>
                <a:sym typeface="Oswald"/>
              </a:rPr>
              <a:t>What are the challenges for companies to invest into OSS projects?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340800" y="1075888"/>
            <a:ext cx="3796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Management required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Legal &amp; technical expertise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https://thenewstack.io/survey-open-source-programs-are-a-best-practice-among-large-companies/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5407150" y="1623350"/>
            <a:ext cx="2391900" cy="24951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530350" y="1699550"/>
            <a:ext cx="2391900" cy="2495100"/>
          </a:xfrm>
          <a:prstGeom prst="triangl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SUMMARY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body" idx="1"/>
          </p:nvPr>
        </p:nvSpPr>
        <p:spPr>
          <a:xfrm>
            <a:off x="933775" y="12639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Literature Review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Google Shape;260;p22"/>
          <p:cNvSpPr txBox="1">
            <a:spLocks noGrp="1"/>
          </p:cNvSpPr>
          <p:nvPr>
            <p:ph type="body" idx="2"/>
          </p:nvPr>
        </p:nvSpPr>
        <p:spPr>
          <a:xfrm>
            <a:off x="4690275" y="1263925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Research Gap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Conducting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internal company interviews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, with core contributors as well as the Management board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Creating a better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metric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to estimate Software Quality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Raising more data on OSS projects to gain insights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de">
                <a:latin typeface="Oswald"/>
                <a:ea typeface="Oswald"/>
                <a:cs typeface="Oswald"/>
                <a:sym typeface="Oswald"/>
              </a:rPr>
            </a:b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1" name="Google Shape;261;p22"/>
          <p:cNvSpPr txBox="1">
            <a:spLocks noGrp="1"/>
          </p:cNvSpPr>
          <p:nvPr>
            <p:ph type="body" idx="1"/>
          </p:nvPr>
        </p:nvSpPr>
        <p:spPr>
          <a:xfrm>
            <a:off x="103950" y="4211475"/>
            <a:ext cx="10866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   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2" name="Google Shape;262;p22"/>
          <p:cNvSpPr txBox="1">
            <a:spLocks noGrp="1"/>
          </p:cNvSpPr>
          <p:nvPr>
            <p:ph type="body" idx="1"/>
          </p:nvPr>
        </p:nvSpPr>
        <p:spPr>
          <a:xfrm>
            <a:off x="2695100" y="4226550"/>
            <a:ext cx="976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1" y="4285874"/>
            <a:ext cx="222350" cy="26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592" y="4235475"/>
            <a:ext cx="548613" cy="3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200" y="1340025"/>
            <a:ext cx="222350" cy="2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342129"/>
            <a:ext cx="157800" cy="22952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>
            <a:spLocks noGrp="1"/>
          </p:cNvSpPr>
          <p:nvPr>
            <p:ph type="body" idx="2"/>
          </p:nvPr>
        </p:nvSpPr>
        <p:spPr>
          <a:xfrm>
            <a:off x="4783650" y="33377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and Companies are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closer entangled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than initially anticipated.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5225" y="3411900"/>
            <a:ext cx="222353" cy="2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2"/>
          <p:cNvSpPr txBox="1"/>
          <p:nvPr/>
        </p:nvSpPr>
        <p:spPr>
          <a:xfrm>
            <a:off x="-100" y="1779100"/>
            <a:ext cx="39999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offering related </a:t>
            </a: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products and services 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or indirectly through SaaS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the sheer numbers of contributors.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BUT: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Strong engagement is necessary to maintain the health OSS project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22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Source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2" name="Google Shape;292;p24"/>
          <p:cNvSpPr txBox="1">
            <a:spLocks noGrp="1"/>
          </p:cNvSpPr>
          <p:nvPr>
            <p:ph type="body" idx="1"/>
          </p:nvPr>
        </p:nvSpPr>
        <p:spPr>
          <a:xfrm>
            <a:off x="271200" y="1166900"/>
            <a:ext cx="86487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Facebook. (2020). Open Source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Facebook.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 Open Source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https://opensource.facebook.com/projects</a:t>
            </a:r>
            <a:b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https://en.wikipedia.org/wiki/PyTorch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Zhou, M.,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Mockus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A., Ma, X., Zhang, L., &amp; Mei, H. (2016).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Inflow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Retention in OSS Communities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Commercial Involvement: A Case Study of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Hybrid Projects.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ACM Transactions on Software Engineering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(2), 1–29. https://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doi.org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/10.1145/2876443</a:t>
            </a:r>
            <a:endParaRPr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Weblinks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https://engineering.fb.com/2020/01/13/open-source/open-source-2019/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</a:t>
            </a:r>
            <a:endParaRPr/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350" y="539025"/>
            <a:ext cx="5221900" cy="44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Overview of Literature Review</a:t>
            </a:r>
            <a:endParaRPr/>
          </a:p>
        </p:txBody>
      </p:sp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775" y="1017800"/>
            <a:ext cx="5031039" cy="393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Literature Review Results 1</a:t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300" y="963550"/>
            <a:ext cx="5208500" cy="40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RESULTS FROM CASE STUDIES: </a:t>
            </a:r>
            <a:r>
              <a:rPr lang="d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PYTORCH &amp; REACT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311700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 at 1.7.0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 27Oct20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Only 4 months after 1.6.0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Strong SQ indicator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Release in 2013 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First version in 2016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Since then v. 17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Continous improvement, good SQ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2021749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9/10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3731798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Created within the OSS community</a:t>
            </a:r>
            <a:b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FB as ad analytics and showcasing improved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Project existance based on unique problems of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other companies in areas of web and mobile dev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5441847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7151897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Is built on three frameworks, thus no new external innovation was generated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Provided companies with an important web &amp; mobile development tool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311700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2021749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Outside Technical Support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3731798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5441847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Business Model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7151897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0"/>
            <a:ext cx="9144000" cy="1030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547500" y="137400"/>
            <a:ext cx="4383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AGENDA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2789614" y="1375761"/>
            <a:ext cx="1508653" cy="1496648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01 Motivation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4586439" y="1375761"/>
            <a:ext cx="1508653" cy="1496648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02 Aufgabe A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1882782" y="3044740"/>
            <a:ext cx="1508653" cy="1496648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03 Aufgabe B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3749064" y="3044740"/>
            <a:ext cx="1508653" cy="1496648"/>
          </a:xfrm>
          <a:prstGeom prst="rect">
            <a:avLst/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04 Aufgabe C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160" y="3530036"/>
            <a:ext cx="851258" cy="778265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255" y="1893944"/>
            <a:ext cx="772930" cy="706706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524" y="3653984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7631" y="1856711"/>
            <a:ext cx="937437" cy="96419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8;p14">
            <a:extLst>
              <a:ext uri="{FF2B5EF4-FFF2-40B4-BE49-F238E27FC236}">
                <a16:creationId xmlns:a16="http://schemas.microsoft.com/office/drawing/2014/main" id="{A0878ED8-5020-5B49-B5B9-F408A8B887B0}"/>
              </a:ext>
            </a:extLst>
          </p:cNvPr>
          <p:cNvSpPr/>
          <p:nvPr/>
        </p:nvSpPr>
        <p:spPr>
          <a:xfrm>
            <a:off x="5617751" y="3045318"/>
            <a:ext cx="1508653" cy="149664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05 Erkenntnis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" name="Google Shape;101;p14">
            <a:extLst>
              <a:ext uri="{FF2B5EF4-FFF2-40B4-BE49-F238E27FC236}">
                <a16:creationId xmlns:a16="http://schemas.microsoft.com/office/drawing/2014/main" id="{1E7408D3-BE9E-3143-B19B-708AE4B7D25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4007" y="3614842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body" idx="4294967295"/>
          </p:nvPr>
        </p:nvSpPr>
        <p:spPr>
          <a:xfrm>
            <a:off x="4542202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</a:t>
            </a:r>
            <a:endParaRPr sz="14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Hat eine geringe Gewinnmarge als National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4294967295"/>
          </p:nvPr>
        </p:nvSpPr>
        <p:spPr>
          <a:xfrm>
            <a:off x="6687958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Internationale Aufträge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Deutlich mehr nationale Aufträge als internationale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de" sz="1400" dirty="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Der Fokus der unsere Analyse liegt daher auf Nationaler Ebene: Deutschland</a:t>
            </a:r>
            <a:endParaRPr lang="de-DE" sz="1400" dirty="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4294967295"/>
          </p:nvPr>
        </p:nvSpPr>
        <p:spPr>
          <a:xfrm>
            <a:off x="31170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Hohe Kosten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Kosten übersteigt Umsatz vor allem in Dezember jeden Jahres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311700" y="1375400"/>
            <a:ext cx="2037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1. KOSTEN VS. UMSATZ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6667150" y="1375400"/>
            <a:ext cx="20583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4. AUFTRÄGE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454230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3. DOMAIN LANE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Problemstellung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4294967295"/>
          </p:nvPr>
        </p:nvSpPr>
        <p:spPr>
          <a:xfrm>
            <a:off x="242695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latin typeface="Oswald"/>
                <a:ea typeface="Oswald"/>
                <a:cs typeface="Oswald"/>
                <a:sym typeface="Oswald"/>
              </a:rPr>
              <a:t>4PL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Rentiert sich weniger als 3PL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242695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2. BUSINESS MODEL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Google Shape;120;p15">
            <a:extLst>
              <a:ext uri="{FF2B5EF4-FFF2-40B4-BE49-F238E27FC236}">
                <a16:creationId xmlns:a16="http://schemas.microsoft.com/office/drawing/2014/main" id="{4E9C06B0-0D62-084C-892C-FE2ACC5DA02E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" name="Google Shape;121;p15">
            <a:extLst>
              <a:ext uri="{FF2B5EF4-FFF2-40B4-BE49-F238E27FC236}">
                <a16:creationId xmlns:a16="http://schemas.microsoft.com/office/drawing/2014/main" id="{6FCC1B4F-B55D-294C-BB35-297EC4F403A9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" name="Google Shape;122;p15">
            <a:extLst>
              <a:ext uri="{FF2B5EF4-FFF2-40B4-BE49-F238E27FC236}">
                <a16:creationId xmlns:a16="http://schemas.microsoft.com/office/drawing/2014/main" id="{7EFE33A5-4AE6-2C47-94F9-CF33660820EF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" name="Google Shape;123;p15">
            <a:extLst>
              <a:ext uri="{FF2B5EF4-FFF2-40B4-BE49-F238E27FC236}">
                <a16:creationId xmlns:a16="http://schemas.microsoft.com/office/drawing/2014/main" id="{BF7C7EFD-B527-7740-95B6-6BEECF73DFD6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" name="Google Shape;124;p15">
            <a:extLst>
              <a:ext uri="{FF2B5EF4-FFF2-40B4-BE49-F238E27FC236}">
                <a16:creationId xmlns:a16="http://schemas.microsoft.com/office/drawing/2014/main" id="{024DED51-64B9-1D46-8FF9-7E3488D75942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" name="Google Shape;125;p15">
            <a:extLst>
              <a:ext uri="{FF2B5EF4-FFF2-40B4-BE49-F238E27FC236}">
                <a16:creationId xmlns:a16="http://schemas.microsoft.com/office/drawing/2014/main" id="{34320AA5-7CA1-1D4C-9054-3BBCF041E72E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 – Erste Übersicht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ECC6EC-438A-AA41-AE14-8D319B90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50" y="1336301"/>
            <a:ext cx="3949514" cy="24374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374E16D-E38F-FB48-AA9C-3A23D09E8B59}"/>
              </a:ext>
            </a:extLst>
          </p:cNvPr>
          <p:cNvSpPr txBox="1"/>
          <p:nvPr/>
        </p:nvSpPr>
        <p:spPr>
          <a:xfrm>
            <a:off x="4987900" y="1427145"/>
            <a:ext cx="34884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#TODO Zweites Kreisdiagramm von allen</a:t>
            </a:r>
          </a:p>
          <a:p>
            <a:r>
              <a:rPr lang="de-DE" dirty="0"/>
              <a:t>Länder + Marge</a:t>
            </a:r>
          </a:p>
          <a:p>
            <a:r>
              <a:rPr lang="de-DE" dirty="0"/>
              <a:t>….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2D92F00-822E-6B41-87FC-33B757088640}"/>
              </a:ext>
            </a:extLst>
          </p:cNvPr>
          <p:cNvSpPr txBox="1"/>
          <p:nvPr/>
        </p:nvSpPr>
        <p:spPr>
          <a:xfrm>
            <a:off x="522443" y="3918199"/>
            <a:ext cx="42723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#TODO</a:t>
            </a:r>
          </a:p>
          <a:p>
            <a:r>
              <a:rPr lang="de-DE" dirty="0"/>
              <a:t>- Balken schmaler machen</a:t>
            </a:r>
          </a:p>
          <a:p>
            <a:r>
              <a:rPr lang="de-DE" dirty="0"/>
              <a:t>- Besser </a:t>
            </a:r>
            <a:r>
              <a:rPr lang="de-DE" dirty="0" err="1"/>
              <a:t>farben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https://encycolorpedia.com/3b5998</a:t>
            </a:r>
            <a:endParaRPr lang="de-DE" dirty="0"/>
          </a:p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D7AD3DF-4893-D442-A0CE-2AB0F4F9DF33}"/>
              </a:ext>
            </a:extLst>
          </p:cNvPr>
          <p:cNvSpPr/>
          <p:nvPr/>
        </p:nvSpPr>
        <p:spPr>
          <a:xfrm>
            <a:off x="4987900" y="3918199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Andere Farbe: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108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Datenbereinigung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D77923-FB02-A24A-9983-841D6A5FB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80" y="1345279"/>
            <a:ext cx="4149444" cy="2560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1F39EE1-33A6-454D-BBBA-D32452B51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45279"/>
            <a:ext cx="4310494" cy="2660191"/>
          </a:xfrm>
          <a:prstGeom prst="rect">
            <a:avLst/>
          </a:prstGeom>
        </p:spPr>
      </p:pic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575F321-8BF8-C543-819D-0B6FA514E89B}"/>
              </a:ext>
            </a:extLst>
          </p:cNvPr>
          <p:cNvSpPr txBox="1"/>
          <p:nvPr/>
        </p:nvSpPr>
        <p:spPr>
          <a:xfrm>
            <a:off x="616226" y="4164496"/>
            <a:ext cx="3180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#TODO Text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49479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latin typeface="Oswald"/>
                <a:ea typeface="Oswald"/>
                <a:cs typeface="Oswald"/>
                <a:sym typeface="Oswald"/>
              </a:rPr>
              <a:t>Einleitung</a:t>
            </a:r>
            <a:endParaRPr sz="22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Kosten und Umsatz von </a:t>
            </a:r>
            <a:r>
              <a:rPr lang="de" sz="2200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lang="de" sz="2200" dirty="0">
                <a:latin typeface="Oswald"/>
                <a:ea typeface="Oswald"/>
                <a:cs typeface="Oswald"/>
                <a:sym typeface="Oswald"/>
              </a:rPr>
            </a:b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in 2018 bis 2020</a:t>
            </a:r>
            <a:r>
              <a:rPr lang="de" sz="2200" b="1" dirty="0">
                <a:solidFill>
                  <a:srgbClr val="0F274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(in €)</a:t>
            </a:r>
            <a:endParaRPr sz="22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25" y="1548975"/>
            <a:ext cx="4947749" cy="30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 rot="-1231831">
            <a:off x="969650" y="2670782"/>
            <a:ext cx="3704809" cy="139080"/>
          </a:xfrm>
          <a:prstGeom prst="stripedRightArrow">
            <a:avLst>
              <a:gd name="adj1" fmla="val 50000"/>
              <a:gd name="adj2" fmla="val 66764"/>
            </a:avLst>
          </a:pr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-6725" y="47742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600">
              <a:solidFill>
                <a:srgbClr val="999999"/>
              </a:solidFill>
            </a:endParaRPr>
          </a:p>
        </p:txBody>
      </p:sp>
      <p:grpSp>
        <p:nvGrpSpPr>
          <p:cNvPr id="111" name="Google Shape;111;p15"/>
          <p:cNvGrpSpPr/>
          <p:nvPr/>
        </p:nvGrpSpPr>
        <p:grpSpPr>
          <a:xfrm>
            <a:off x="5991600" y="917491"/>
            <a:ext cx="3009187" cy="4102709"/>
            <a:chOff x="6144000" y="917491"/>
            <a:chExt cx="3009187" cy="4102709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6144000" y="4712400"/>
              <a:ext cx="283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13" name="Google Shape;11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62375" y="1711925"/>
              <a:ext cx="2196449" cy="288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5"/>
            <p:cNvSpPr txBox="1"/>
            <p:nvPr/>
          </p:nvSpPr>
          <p:spPr>
            <a:xfrm>
              <a:off x="6403012" y="917491"/>
              <a:ext cx="2750175" cy="73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Welche 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Fullfillment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Strateie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ist am umsatzstärken?</a:t>
              </a:r>
              <a:endParaRPr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7778100" y="1711925"/>
              <a:ext cx="882900" cy="88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7913700" y="2724475"/>
              <a:ext cx="611700" cy="61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8039250" y="3467013"/>
              <a:ext cx="360600" cy="360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089350" y="3970450"/>
              <a:ext cx="260400" cy="2592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8110800" y="4363036"/>
              <a:ext cx="217500" cy="216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5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2547950" y="2304750"/>
            <a:ext cx="8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198%</a:t>
            </a:r>
            <a:endParaRPr>
              <a:solidFill>
                <a:srgbClr val="92D05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6571E88-9DDA-894B-8085-44D200FE2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88" y="1187689"/>
            <a:ext cx="4487273" cy="27681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9895D3-6B56-F746-B305-F5119418E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511" y="1168787"/>
            <a:ext cx="4728489" cy="291692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64EB59D-EBD5-F44B-92AC-30E61F947B79}"/>
              </a:ext>
            </a:extLst>
          </p:cNvPr>
          <p:cNvSpPr txBox="1"/>
          <p:nvPr/>
        </p:nvSpPr>
        <p:spPr>
          <a:xfrm>
            <a:off x="734439" y="4022503"/>
            <a:ext cx="3180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#TODO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Andere Farbe: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 </a:t>
            </a:r>
          </a:p>
        </p:txBody>
      </p:sp>
    </p:spTree>
    <p:extLst>
      <p:ext uri="{BB962C8B-B14F-4D97-AF65-F5344CB8AC3E}">
        <p14:creationId xmlns:p14="http://schemas.microsoft.com/office/powerpoint/2010/main" val="1427196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Reporting: Deutschland 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77F76B-7DD8-1E41-BC5F-EB0531F80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64" y="1699120"/>
            <a:ext cx="4101207" cy="253103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773054F-87EE-9F48-A6EF-F339BD4D2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9" y="1361502"/>
            <a:ext cx="4645584" cy="286864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B156AF9-45CD-F441-BA08-6A0BB6B761CF}"/>
              </a:ext>
            </a:extLst>
          </p:cNvPr>
          <p:cNvSpPr txBox="1"/>
          <p:nvPr/>
        </p:nvSpPr>
        <p:spPr>
          <a:xfrm>
            <a:off x="536712" y="4452730"/>
            <a:ext cx="4887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#TODO Jahreszahlen lieber jeden zweiten Monat darstellen und größere Schrift</a:t>
            </a:r>
          </a:p>
        </p:txBody>
      </p:sp>
    </p:spTree>
    <p:extLst>
      <p:ext uri="{BB962C8B-B14F-4D97-AF65-F5344CB8AC3E}">
        <p14:creationId xmlns:p14="http://schemas.microsoft.com/office/powerpoint/2010/main" val="1655363722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1327</Words>
  <Application>Microsoft Macintosh PowerPoint</Application>
  <PresentationFormat>Bildschirmpräsentation (16:9)</PresentationFormat>
  <Paragraphs>341</Paragraphs>
  <Slides>26</Slides>
  <Notes>26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Roboto</vt:lpstr>
      <vt:lpstr>Oswald</vt:lpstr>
      <vt:lpstr>Geometric</vt:lpstr>
      <vt:lpstr>PowerPoint-Präsentation</vt:lpstr>
      <vt:lpstr>Team</vt:lpstr>
      <vt:lpstr>AGENDA</vt:lpstr>
      <vt:lpstr>Problemstellung</vt:lpstr>
      <vt:lpstr>Visuelle Exploration – Erste Übersicht</vt:lpstr>
      <vt:lpstr>Datenbereinigung</vt:lpstr>
      <vt:lpstr>Einleitung Kosten und Umsatz von Instafreight  in 2018 bis 2020 (in €) </vt:lpstr>
      <vt:lpstr>Kennzahlen und Reporting</vt:lpstr>
      <vt:lpstr>Kennzahlen und Reporting: Deutschland </vt:lpstr>
      <vt:lpstr>Instafreight: Vorgegebene Prognose in Margin</vt:lpstr>
      <vt:lpstr>1. Zeitreihenanalyse:</vt:lpstr>
      <vt:lpstr>2. Zeitreihenanalyse:</vt:lpstr>
      <vt:lpstr>Dashboard</vt:lpstr>
      <vt:lpstr>Erkenntnisse und Vorschläge</vt:lpstr>
      <vt:lpstr>Danke für Eure Aufmerksamkeit</vt:lpstr>
      <vt:lpstr>Back Up</vt:lpstr>
      <vt:lpstr>Concept Model</vt:lpstr>
      <vt:lpstr>Case Studies Approach </vt:lpstr>
      <vt:lpstr>Results - Reasons for Companies to Invest into OSS Projects</vt:lpstr>
      <vt:lpstr>What are the challenges for companies to invest into OSS projects?</vt:lpstr>
      <vt:lpstr>SUMMARY</vt:lpstr>
      <vt:lpstr>Source</vt:lpstr>
      <vt:lpstr>Backup</vt:lpstr>
      <vt:lpstr>Backup - Overview of Literature Review</vt:lpstr>
      <vt:lpstr>Backup - Literature Review Results 1</vt:lpstr>
      <vt:lpstr>RESULTS FROM CASE STUDIES: PYTORCH &amp; REACT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Anh-Thu Tran</cp:lastModifiedBy>
  <cp:revision>40</cp:revision>
  <dcterms:modified xsi:type="dcterms:W3CDTF">2021-02-14T21:37:49Z</dcterms:modified>
</cp:coreProperties>
</file>